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1E6144C-14BA-4EF9-61ED-859BA2598D84}" name="Frances Meek" initials="FM" userId="S::F.Meek@nutrition.org.uk::f3af35cc-3229-46e1-af36-3525661cfbd3" providerId="AD"/>
  <p188:author id="{EC8C4E90-CF91-D356-6453-89C7340D26BA}" name="Ewen Trafford" initials="ET" userId="S::e.trafford@nutrition.org.uk::e520b4bf-a196-48b7-bc10-b1590a457daa" providerId="AD"/>
</p188:authorLst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6D9E31-4C11-446B-B79F-9DB07670FA52}" v="2" dt="2023-01-30T10:35:21.800"/>
  </p1510:revLst>
</p1510:revInfo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microsoft.com/office/2018/10/relationships/authors" Target="authors.xml"/><Relationship Id="rId20" Type="http://schemas.openxmlformats.org/officeDocument/2006/relationships/slide" Target="slides/slide12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wen Trafford" userId="e520b4bf-a196-48b7-bc10-b1590a457daa" providerId="ADAL" clId="{F76D9E31-4C11-446B-B79F-9DB07670FA52}"/>
    <pc:docChg chg="delSld delMainMaster modSection">
      <pc:chgData name="Ewen Trafford" userId="e520b4bf-a196-48b7-bc10-b1590a457daa" providerId="ADAL" clId="{F76D9E31-4C11-446B-B79F-9DB07670FA52}" dt="2023-01-30T10:34:44.508" v="5" actId="47"/>
      <pc:docMkLst>
        <pc:docMk/>
      </pc:docMkLst>
      <pc:sldChg chg="del">
        <pc:chgData name="Ewen Trafford" userId="e520b4bf-a196-48b7-bc10-b1590a457daa" providerId="ADAL" clId="{F76D9E31-4C11-446B-B79F-9DB07670FA52}" dt="2023-01-30T10:34:28.266" v="0" actId="47"/>
        <pc:sldMkLst>
          <pc:docMk/>
          <pc:sldMk cId="1955166399" sldId="256"/>
        </pc:sldMkLst>
      </pc:sldChg>
      <pc:sldChg chg="del">
        <pc:chgData name="Ewen Trafford" userId="e520b4bf-a196-48b7-bc10-b1590a457daa" providerId="ADAL" clId="{F76D9E31-4C11-446B-B79F-9DB07670FA52}" dt="2023-01-30T10:34:29.112" v="1" actId="47"/>
        <pc:sldMkLst>
          <pc:docMk/>
          <pc:sldMk cId="2582238690" sldId="357"/>
        </pc:sldMkLst>
      </pc:sldChg>
      <pc:sldChg chg="del">
        <pc:chgData name="Ewen Trafford" userId="e520b4bf-a196-48b7-bc10-b1590a457daa" providerId="ADAL" clId="{F76D9E31-4C11-446B-B79F-9DB07670FA52}" dt="2023-01-30T10:34:29.967" v="2" actId="47"/>
        <pc:sldMkLst>
          <pc:docMk/>
          <pc:sldMk cId="1194114546" sldId="358"/>
        </pc:sldMkLst>
      </pc:sldChg>
      <pc:sldChg chg="del">
        <pc:chgData name="Ewen Trafford" userId="e520b4bf-a196-48b7-bc10-b1590a457daa" providerId="ADAL" clId="{F76D9E31-4C11-446B-B79F-9DB07670FA52}" dt="2023-01-30T10:34:42.842" v="4" actId="47"/>
        <pc:sldMkLst>
          <pc:docMk/>
          <pc:sldMk cId="2056344632" sldId="360"/>
        </pc:sldMkLst>
      </pc:sldChg>
      <pc:sldChg chg="del">
        <pc:chgData name="Ewen Trafford" userId="e520b4bf-a196-48b7-bc10-b1590a457daa" providerId="ADAL" clId="{F76D9E31-4C11-446B-B79F-9DB07670FA52}" dt="2023-01-30T10:34:44.508" v="5" actId="47"/>
        <pc:sldMkLst>
          <pc:docMk/>
          <pc:sldMk cId="4084959460" sldId="361"/>
        </pc:sldMkLst>
      </pc:sldChg>
      <pc:sldChg chg="del">
        <pc:chgData name="Ewen Trafford" userId="e520b4bf-a196-48b7-bc10-b1590a457daa" providerId="ADAL" clId="{F76D9E31-4C11-446B-B79F-9DB07670FA52}" dt="2023-01-30T10:34:39.023" v="3" actId="47"/>
        <pc:sldMkLst>
          <pc:docMk/>
          <pc:sldMk cId="111068652" sldId="499"/>
        </pc:sldMkLst>
      </pc:sldChg>
      <pc:sldMasterChg chg="del delSldLayout">
        <pc:chgData name="Ewen Trafford" userId="e520b4bf-a196-48b7-bc10-b1590a457daa" providerId="ADAL" clId="{F76D9E31-4C11-446B-B79F-9DB07670FA52}" dt="2023-01-30T10:34:28.266" v="0" actId="47"/>
        <pc:sldMasterMkLst>
          <pc:docMk/>
          <pc:sldMasterMk cId="1328885048" sldId="2147483648"/>
        </pc:sldMasterMkLst>
        <pc:sldLayoutChg chg="del">
          <pc:chgData name="Ewen Trafford" userId="e520b4bf-a196-48b7-bc10-b1590a457daa" providerId="ADAL" clId="{F76D9E31-4C11-446B-B79F-9DB07670FA52}" dt="2023-01-30T10:34:28.266" v="0" actId="47"/>
          <pc:sldLayoutMkLst>
            <pc:docMk/>
            <pc:sldMasterMk cId="1328885048" sldId="2147483648"/>
            <pc:sldLayoutMk cId="741072936" sldId="214748364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F4699-974A-4BF2-BEF1-4B8A5084CB9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145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Homemade – canned basic – premium comparison</a:t>
            </a:r>
          </a:p>
          <a:p>
            <a:r>
              <a:rPr lang="en-GB"/>
              <a:t>Nutritional analysis</a:t>
            </a:r>
          </a:p>
          <a:p>
            <a:r>
              <a:rPr lang="en-GB"/>
              <a:t>Costing</a:t>
            </a:r>
          </a:p>
          <a:p>
            <a:r>
              <a:rPr lang="en-GB"/>
              <a:t>Sensory analysis</a:t>
            </a:r>
          </a:p>
          <a:p>
            <a:r>
              <a:rPr lang="en-GB"/>
              <a:t>Food labels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9300F6-CB63-4B20-97F0-485A3625632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63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 spring onions – about 30g</a:t>
            </a:r>
          </a:p>
          <a:p>
            <a:r>
              <a:rPr lang="en-GB" dirty="0"/>
              <a:t>Coriander – about 25g</a:t>
            </a:r>
          </a:p>
          <a:p>
            <a:r>
              <a:rPr lang="en-GB" dirty="0"/>
              <a:t>3 eggs – about 150g</a:t>
            </a:r>
          </a:p>
          <a:p>
            <a:r>
              <a:rPr lang="en-GB" dirty="0"/>
              <a:t>40 ml semi-skimmed milk – about 41.2g</a:t>
            </a:r>
          </a:p>
          <a:p>
            <a:r>
              <a:rPr lang="en-GB" dirty="0"/>
              <a:t>Pepper – about 5g</a:t>
            </a:r>
          </a:p>
          <a:p>
            <a:r>
              <a:rPr lang="en-GB" dirty="0"/>
              <a:t>Oil – about 5g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F4699-974A-4BF2-BEF1-4B8A5084CB9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999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foodafactoflife.org.uk/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odafactoflife.org.uk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foodafactoflife.org.uk/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foodafactoflife.org.uk/" TargetMode="Externa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4.png"/></Relationships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foodafactoflife.org.uk/professional-development/teaching-and-learning/classroom-resources-from-ffl-training/#H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oodafactoflife.org.uk/11-14-years/cooking-11-14-years/cooking-for-health-11-14-years/#HCM" TargetMode="Externa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explorefood.foodafactoflife.org.uk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explorefood.foodafactoflife.org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oodafactoflife.org.uk/media/2024/using-explore-food-ws-1114c3.docx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foodafactoflife.org.uk/media/6684/tasting-commercial-soups-ws-1416c.docx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utrition.org.uk/putting-it-into-practice/balancing-the-diet/get-portion-wise/" TargetMode="External"/><Relationship Id="rId2" Type="http://schemas.openxmlformats.org/officeDocument/2006/relationships/hyperlink" Target="https://explorefood.foodafactoflife.org.uk/assets/files/Explore-food-teachers-notes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oodafactoflife.org.uk/11-14-years/cooking-11-14-years/cooking-for-health-11-14-years/#Mod" TargetMode="Externa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afactoflife.org.uk/media/ef3ldr0y/cooking-on-a-budget-classroom-activities.docx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oodafactoflife.org.uk/14-16-years/consumer-awareness-14-16-years/food-labelling/" TargetMode="Externa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afactoflife.org.uk/media/9850/food-labelling-and-health-claims-14-16-koca.docx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oodafactoflife.org.uk/14-16-years/knowledge-organisers-14-16-years/" TargetMode="External"/><Relationship Id="rId4" Type="http://schemas.openxmlformats.org/officeDocument/2006/relationships/hyperlink" Target="https://www.foodafactoflife.org.uk/11-14-years/knowledge-organisers-11-14-years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www.foodafactoflife.org.uk/search-results?q=serving+size+problem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hyperlink" Target="https://www.foodafactoflife.org.uk/14-16-years/nutritional-analysis-14-16-years/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oodafactoflife.org.uk/11-14-years/nutritional-analysis-11-14-years/" TargetMode="Externa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afactoflife.org.uk/" TargetMode="External"/><Relationship Id="rId2" Type="http://schemas.openxmlformats.org/officeDocument/2006/relationships/hyperlink" Target="https://explorefood.foodafactoflife.org.uk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oodafactoflife.org.uk/media/6986/for-website-ict-literacy-and-numeracy-final.pptx" TargetMode="External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afactoflife.org.uk/professional-development/" TargetMode="External"/><Relationship Id="rId7" Type="http://schemas.openxmlformats.org/officeDocument/2006/relationships/image" Target="../media/image59.png"/><Relationship Id="rId2" Type="http://schemas.openxmlformats.org/officeDocument/2006/relationships/hyperlink" Target="http://www.foodafactoflife.org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hyperlink" Target="mailto:education@nutrition.org.uk" TargetMode="External"/><Relationship Id="rId4" Type="http://schemas.openxmlformats.org/officeDocument/2006/relationships/hyperlink" Target="https://twitter.com/foodafactoflif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gov.uk/government/publications/composition-of-foods-integrated-dataset-cofid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overnment/publications/front-of-pack-nutrition-labelling-guidanc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hyperlink" Target="https://www.foodafactoflife.org.uk/professional-development/teaching-and-learning/classroom-resources-from-ffl-training/#HE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hyperlink" Target="https://www.igd.com/Social-impact/Health/Engaging-consumers/Labelling/Nutrition-labelling-guide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foodafactoflife.org.uk/11-14-years/cooking-11-14-years/cooking-for-health-11-14-years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docProps/app.xml><?xml version="1.0" encoding="utf-8"?>
<Properties xmlns="http://schemas.openxmlformats.org/officeDocument/2006/extended-properties" xmlns:vt="http://schemas.openxmlformats.org/officeDocument/2006/docPropsVTypes">
  <TotalTime>1881</TotalTime>
  <Words>1870</Words>
  <Application>Microsoft Office PowerPoint</Application>
  <PresentationFormat>Widescreen</PresentationFormat>
  <Paragraphs>232</Paragraphs>
  <Slides>30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Custom Design</vt:lpstr>
      <vt:lpstr>1_Custom Design</vt:lpstr>
      <vt:lpstr>3_Custom Design</vt:lpstr>
      <vt:lpstr>4_Custom Design</vt:lpstr>
      <vt:lpstr>1_Office Theme</vt:lpstr>
      <vt:lpstr>Using nutritional analysis in a  meaningful way</vt:lpstr>
      <vt:lpstr>What is nutritional analysis used for?</vt:lpstr>
      <vt:lpstr>McCance and Widdowson’s Composition of Foods</vt:lpstr>
      <vt:lpstr>Information on pack</vt:lpstr>
      <vt:lpstr>Nutrition labelling (back of pack)</vt:lpstr>
      <vt:lpstr>Nutrition labelling (front of pack)</vt:lpstr>
      <vt:lpstr>IGD Resources</vt:lpstr>
      <vt:lpstr>Why use nutritional analysis in school?</vt:lpstr>
      <vt:lpstr>Performing nutritional analysis in school</vt:lpstr>
      <vt:lpstr>Step 1: Check the recipe</vt:lpstr>
      <vt:lpstr>Step 1b – volume vs weight</vt:lpstr>
      <vt:lpstr>Step 2: Check the portions</vt:lpstr>
      <vt:lpstr>Step 3: Check the preparation methods</vt:lpstr>
      <vt:lpstr>Step 4: Check the cooking methods</vt:lpstr>
      <vt:lpstr>Step 5: Perform your analysis!</vt:lpstr>
      <vt:lpstr>Explore Food</vt:lpstr>
      <vt:lpstr>Example analysis </vt:lpstr>
      <vt:lpstr>Explore Food Demo!</vt:lpstr>
      <vt:lpstr>Modified recipes</vt:lpstr>
      <vt:lpstr>Tips for modification</vt:lpstr>
      <vt:lpstr>Nutritional analysis - case studies</vt:lpstr>
      <vt:lpstr>Modifying recipes resources</vt:lpstr>
      <vt:lpstr>Cooking on a budget resources</vt:lpstr>
      <vt:lpstr>Food labelling and health claims resources</vt:lpstr>
      <vt:lpstr>Food labelling and health claims KO</vt:lpstr>
      <vt:lpstr>Serving size resources</vt:lpstr>
      <vt:lpstr>Nutritional analysis - other resources</vt:lpstr>
      <vt:lpstr>Conclusion</vt:lpstr>
      <vt:lpstr>Keep up to date with our free resources and training  </vt:lpstr>
      <vt:lpstr>Using nutritional analysis in a meaningful way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Glenn Carter</dc:creator>
  <cp:lastModifiedBy>Ewen Trafford</cp:lastModifiedBy>
  <cp:revision>23</cp:revision>
  <dcterms:created xsi:type="dcterms:W3CDTF">2018-10-10T09:22:08Z</dcterms:created>
  <dcterms:modified xsi:type="dcterms:W3CDTF">2023-01-30T10:35:22Z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0x010100BD5B78CA333243439763E4169A5FEB7F</vt:lpwstr>
  </property>
  <property fmtid="{D5CDD505-2E9C-101B-9397-08002B2CF9AE}" pid="3" name="MediaServiceImageTags">
    <vt:lpwstr/>
  </property>
</Properties>
</file>